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B6320-1132-47D6-AE6A-EF73C08086C5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471802A-B2D2-4D39-A354-3E2714BCC632}">
      <dgm:prSet/>
      <dgm:spPr/>
      <dgm:t>
        <a:bodyPr/>
        <a:lstStyle/>
        <a:p>
          <a:pPr rtl="0"/>
          <a:r>
            <a:rPr lang="ru-RU" b="1" i="1" dirty="0" smtClean="0"/>
            <a:t>Основная цель коммерческого детского телевидения заключается в том, чтобы продавать детям самые разные товары (начиная от игрушек и заканчивая продуктами питания). Дети, особенно младшего школьного возраста, не понимают, что рекламные ролики снимаются с одной-единственной целью - продать детям (или их родителям) определенный товар.</a:t>
          </a:r>
          <a:endParaRPr lang="ru-RU" dirty="0"/>
        </a:p>
      </dgm:t>
    </dgm:pt>
    <dgm:pt modelId="{D97876D5-ACD8-467F-8E44-5515F02221DB}" type="parTrans" cxnId="{5E0420A4-D6EE-45C2-B1E3-772CE86F38C6}">
      <dgm:prSet/>
      <dgm:spPr/>
      <dgm:t>
        <a:bodyPr/>
        <a:lstStyle/>
        <a:p>
          <a:endParaRPr lang="ru-RU"/>
        </a:p>
      </dgm:t>
    </dgm:pt>
    <dgm:pt modelId="{C9170111-6CB0-4834-AD7E-12871C234888}" type="sibTrans" cxnId="{5E0420A4-D6EE-45C2-B1E3-772CE86F38C6}">
      <dgm:prSet/>
      <dgm:spPr/>
      <dgm:t>
        <a:bodyPr/>
        <a:lstStyle/>
        <a:p>
          <a:endParaRPr lang="ru-RU"/>
        </a:p>
      </dgm:t>
    </dgm:pt>
    <dgm:pt modelId="{3FFC37B4-C51F-4508-80A5-0DAEFEF651B2}">
      <dgm:prSet/>
      <dgm:spPr/>
      <dgm:t>
        <a:bodyPr/>
        <a:lstStyle/>
        <a:p>
          <a:pPr rtl="0"/>
          <a:endParaRPr lang="ru-RU" dirty="0"/>
        </a:p>
      </dgm:t>
    </dgm:pt>
    <dgm:pt modelId="{DEFC8CAA-8C1E-44FD-AE1A-CF39D3D39782}" type="parTrans" cxnId="{1CB82EC2-4255-4FF1-80FC-06960572366E}">
      <dgm:prSet/>
      <dgm:spPr/>
      <dgm:t>
        <a:bodyPr/>
        <a:lstStyle/>
        <a:p>
          <a:endParaRPr lang="ru-RU"/>
        </a:p>
      </dgm:t>
    </dgm:pt>
    <dgm:pt modelId="{1E12A70B-5366-468B-A4F0-20CC549380E8}" type="sibTrans" cxnId="{1CB82EC2-4255-4FF1-80FC-06960572366E}">
      <dgm:prSet/>
      <dgm:spPr/>
      <dgm:t>
        <a:bodyPr/>
        <a:lstStyle/>
        <a:p>
          <a:endParaRPr lang="ru-RU"/>
        </a:p>
      </dgm:t>
    </dgm:pt>
    <dgm:pt modelId="{A453A125-EF4E-4199-9BDB-933CC2AC69CE}" type="pres">
      <dgm:prSet presAssocID="{8F2B6320-1132-47D6-AE6A-EF73C08086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8AAF1F-4E32-49FF-96B1-C3DF4E63AAA7}" type="pres">
      <dgm:prSet presAssocID="{4471802A-B2D2-4D39-A354-3E2714BCC632}" presName="node" presStyleLbl="node1" presStyleIdx="0" presStyleCnt="1" custScaleX="117670" custRadScaleRad="112315" custRadScaleInc="-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0420A4-D6EE-45C2-B1E3-772CE86F38C6}" srcId="{8F2B6320-1132-47D6-AE6A-EF73C08086C5}" destId="{4471802A-B2D2-4D39-A354-3E2714BCC632}" srcOrd="0" destOrd="0" parTransId="{D97876D5-ACD8-467F-8E44-5515F02221DB}" sibTransId="{C9170111-6CB0-4834-AD7E-12871C234888}"/>
    <dgm:cxn modelId="{5E5667DC-1C34-40FD-9B0E-E8A80BED59F5}" type="presOf" srcId="{8F2B6320-1132-47D6-AE6A-EF73C08086C5}" destId="{A453A125-EF4E-4199-9BDB-933CC2AC69CE}" srcOrd="0" destOrd="0" presId="urn:microsoft.com/office/officeart/2005/8/layout/cycle2"/>
    <dgm:cxn modelId="{EAD7A484-4C67-42EF-A1DA-02DD31FE4CC8}" type="presOf" srcId="{3FFC37B4-C51F-4508-80A5-0DAEFEF651B2}" destId="{078AAF1F-4E32-49FF-96B1-C3DF4E63AAA7}" srcOrd="0" destOrd="1" presId="urn:microsoft.com/office/officeart/2005/8/layout/cycle2"/>
    <dgm:cxn modelId="{1CB82EC2-4255-4FF1-80FC-06960572366E}" srcId="{4471802A-B2D2-4D39-A354-3E2714BCC632}" destId="{3FFC37B4-C51F-4508-80A5-0DAEFEF651B2}" srcOrd="0" destOrd="0" parTransId="{DEFC8CAA-8C1E-44FD-AE1A-CF39D3D39782}" sibTransId="{1E12A70B-5366-468B-A4F0-20CC549380E8}"/>
    <dgm:cxn modelId="{5A0CBBB4-FA1C-48B5-BB0E-E967B459F750}" type="presOf" srcId="{4471802A-B2D2-4D39-A354-3E2714BCC632}" destId="{078AAF1F-4E32-49FF-96B1-C3DF4E63AAA7}" srcOrd="0" destOrd="0" presId="urn:microsoft.com/office/officeart/2005/8/layout/cycle2"/>
    <dgm:cxn modelId="{9D04C6D7-980D-4B33-9D3F-D86E23DD5EB4}" type="presParOf" srcId="{A453A125-EF4E-4199-9BDB-933CC2AC69CE}" destId="{078AAF1F-4E32-49FF-96B1-C3DF4E63AA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A5C18C-7384-44FD-8DE9-5B88661D78C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912990-EDBF-4E73-A0E4-E72725220FAE}">
      <dgm:prSet/>
      <dgm:spPr/>
      <dgm:t>
        <a:bodyPr/>
        <a:lstStyle/>
        <a:p>
          <a:pPr rtl="0"/>
          <a:r>
            <a:rPr lang="ru-RU" i="1" dirty="0" smtClean="0"/>
            <a:t>При просмотре развлекательных фильмов и передач дети не прилагают умственных усилий, в связи с этим снижается уровень понимания ребенка, уменьшается острота его восприятия и способность к логическому мышлению. телевидение не может сформировать одного — критического отношения к самому себе. Дети не справляются с нетрадиционными задачами. Их мышление убито телевизионными стереотипами.</a:t>
          </a:r>
          <a:endParaRPr lang="ru-RU" dirty="0"/>
        </a:p>
      </dgm:t>
    </dgm:pt>
    <dgm:pt modelId="{5D673722-30D9-41E0-8B01-BA196D2217C4}" type="parTrans" cxnId="{DFBA738C-4F36-4FD3-B562-66D8DE3E3DF1}">
      <dgm:prSet/>
      <dgm:spPr/>
      <dgm:t>
        <a:bodyPr/>
        <a:lstStyle/>
        <a:p>
          <a:endParaRPr lang="ru-RU"/>
        </a:p>
      </dgm:t>
    </dgm:pt>
    <dgm:pt modelId="{30D9F81E-21C8-463C-882D-608273B0AB2F}" type="sibTrans" cxnId="{DFBA738C-4F36-4FD3-B562-66D8DE3E3DF1}">
      <dgm:prSet/>
      <dgm:spPr/>
      <dgm:t>
        <a:bodyPr/>
        <a:lstStyle/>
        <a:p>
          <a:endParaRPr lang="ru-RU"/>
        </a:p>
      </dgm:t>
    </dgm:pt>
    <dgm:pt modelId="{4699A2C1-55C0-496C-9BC2-A4B9FC657715}">
      <dgm:prSet/>
      <dgm:spPr/>
      <dgm:t>
        <a:bodyPr/>
        <a:lstStyle/>
        <a:p>
          <a:pPr rtl="0"/>
          <a:endParaRPr lang="ru-RU" dirty="0"/>
        </a:p>
      </dgm:t>
    </dgm:pt>
    <dgm:pt modelId="{5975EE99-8CD9-445F-9CB2-A500F141A82E}" type="parTrans" cxnId="{FF73F611-412F-4F7E-95E2-43443DD0E128}">
      <dgm:prSet/>
      <dgm:spPr/>
      <dgm:t>
        <a:bodyPr/>
        <a:lstStyle/>
        <a:p>
          <a:endParaRPr lang="ru-RU"/>
        </a:p>
      </dgm:t>
    </dgm:pt>
    <dgm:pt modelId="{718DD34A-9AB9-41B9-A15C-F036A2BCE249}" type="sibTrans" cxnId="{FF73F611-412F-4F7E-95E2-43443DD0E128}">
      <dgm:prSet/>
      <dgm:spPr/>
      <dgm:t>
        <a:bodyPr/>
        <a:lstStyle/>
        <a:p>
          <a:endParaRPr lang="ru-RU"/>
        </a:p>
      </dgm:t>
    </dgm:pt>
    <dgm:pt modelId="{3E09BB3F-28F2-40B0-9E7C-CE00FAC029C7}">
      <dgm:prSet/>
      <dgm:spPr/>
      <dgm:t>
        <a:bodyPr/>
        <a:lstStyle/>
        <a:p>
          <a:pPr rtl="0"/>
          <a:endParaRPr lang="ru-RU" dirty="0"/>
        </a:p>
      </dgm:t>
    </dgm:pt>
    <dgm:pt modelId="{0C17E3F9-6B9B-4AC0-86AF-6895190ABD85}" type="parTrans" cxnId="{6475BDD4-0879-46E2-B118-BBE4529A4E0B}">
      <dgm:prSet/>
      <dgm:spPr/>
      <dgm:t>
        <a:bodyPr/>
        <a:lstStyle/>
        <a:p>
          <a:endParaRPr lang="ru-RU"/>
        </a:p>
      </dgm:t>
    </dgm:pt>
    <dgm:pt modelId="{83850BE9-9642-4287-9309-A40034112EAE}" type="sibTrans" cxnId="{6475BDD4-0879-46E2-B118-BBE4529A4E0B}">
      <dgm:prSet/>
      <dgm:spPr/>
      <dgm:t>
        <a:bodyPr/>
        <a:lstStyle/>
        <a:p>
          <a:endParaRPr lang="ru-RU"/>
        </a:p>
      </dgm:t>
    </dgm:pt>
    <dgm:pt modelId="{B1FDB18C-E87C-4112-8D08-8F7CE5C59E99}" type="pres">
      <dgm:prSet presAssocID="{65A5C18C-7384-44FD-8DE9-5B88661D78C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4E11A-3FE8-4050-8F7A-0AC5509A7BCB}" type="pres">
      <dgm:prSet presAssocID="{1F912990-EDBF-4E73-A0E4-E72725220FAE}" presName="circ1TxSh" presStyleLbl="vennNode1" presStyleIdx="0" presStyleCnt="1" custScaleX="156062"/>
      <dgm:spPr/>
      <dgm:t>
        <a:bodyPr/>
        <a:lstStyle/>
        <a:p>
          <a:endParaRPr lang="ru-RU"/>
        </a:p>
      </dgm:t>
    </dgm:pt>
  </dgm:ptLst>
  <dgm:cxnLst>
    <dgm:cxn modelId="{6475BDD4-0879-46E2-B118-BBE4529A4E0B}" srcId="{1F912990-EDBF-4E73-A0E4-E72725220FAE}" destId="{3E09BB3F-28F2-40B0-9E7C-CE00FAC029C7}" srcOrd="1" destOrd="0" parTransId="{0C17E3F9-6B9B-4AC0-86AF-6895190ABD85}" sibTransId="{83850BE9-9642-4287-9309-A40034112EAE}"/>
    <dgm:cxn modelId="{B908B86A-8B21-4A3D-AB82-17E6939AB220}" type="presOf" srcId="{4699A2C1-55C0-496C-9BC2-A4B9FC657715}" destId="{4174E11A-3FE8-4050-8F7A-0AC5509A7BCB}" srcOrd="0" destOrd="1" presId="urn:microsoft.com/office/officeart/2005/8/layout/venn1"/>
    <dgm:cxn modelId="{8A243791-DD4A-4E93-B070-F8249AD02D1E}" type="presOf" srcId="{3E09BB3F-28F2-40B0-9E7C-CE00FAC029C7}" destId="{4174E11A-3FE8-4050-8F7A-0AC5509A7BCB}" srcOrd="0" destOrd="2" presId="urn:microsoft.com/office/officeart/2005/8/layout/venn1"/>
    <dgm:cxn modelId="{FF73F611-412F-4F7E-95E2-43443DD0E128}" srcId="{1F912990-EDBF-4E73-A0E4-E72725220FAE}" destId="{4699A2C1-55C0-496C-9BC2-A4B9FC657715}" srcOrd="0" destOrd="0" parTransId="{5975EE99-8CD9-445F-9CB2-A500F141A82E}" sibTransId="{718DD34A-9AB9-41B9-A15C-F036A2BCE249}"/>
    <dgm:cxn modelId="{B18B413A-4F3E-423D-82E6-EE2A06F91681}" type="presOf" srcId="{65A5C18C-7384-44FD-8DE9-5B88661D78C5}" destId="{B1FDB18C-E87C-4112-8D08-8F7CE5C59E99}" srcOrd="0" destOrd="0" presId="urn:microsoft.com/office/officeart/2005/8/layout/venn1"/>
    <dgm:cxn modelId="{8DDE90B4-8609-475C-8D07-88B358CD6DF9}" type="presOf" srcId="{1F912990-EDBF-4E73-A0E4-E72725220FAE}" destId="{4174E11A-3FE8-4050-8F7A-0AC5509A7BCB}" srcOrd="0" destOrd="0" presId="urn:microsoft.com/office/officeart/2005/8/layout/venn1"/>
    <dgm:cxn modelId="{DFBA738C-4F36-4FD3-B562-66D8DE3E3DF1}" srcId="{65A5C18C-7384-44FD-8DE9-5B88661D78C5}" destId="{1F912990-EDBF-4E73-A0E4-E72725220FAE}" srcOrd="0" destOrd="0" parTransId="{5D673722-30D9-41E0-8B01-BA196D2217C4}" sibTransId="{30D9F81E-21C8-463C-882D-608273B0AB2F}"/>
    <dgm:cxn modelId="{25FB98FF-8991-458A-BC69-07AA1C889999}" type="presParOf" srcId="{B1FDB18C-E87C-4112-8D08-8F7CE5C59E99}" destId="{4174E11A-3FE8-4050-8F7A-0AC5509A7BC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6503AB-2762-4097-B593-576E8B7B6060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51679C-43A7-404D-BD80-E7A8036FFBC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обл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28590" y="-14258"/>
            <a:ext cx="9144000" cy="5064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5786454"/>
            <a:ext cx="3643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телевизор</a:t>
            </a:r>
            <a:r>
              <a:rPr lang="ru-RU" sz="4800" b="1" i="1" dirty="0" smtClean="0">
                <a:solidFill>
                  <a:srgbClr val="C00000"/>
                </a:solidFill>
              </a:rPr>
              <a:t>а</a:t>
            </a:r>
            <a:r>
              <a:rPr lang="ru-RU" sz="4800" b="1" i="1" dirty="0" smtClean="0">
                <a:solidFill>
                  <a:srgbClr val="0070C0"/>
                </a:solidFill>
              </a:rPr>
              <a:t> 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1877" y="5661392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ребёнка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6072206"/>
            <a:ext cx="301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В л и я </a:t>
            </a:r>
            <a:r>
              <a:rPr lang="ru-RU" sz="4000" b="1" i="1" dirty="0" err="1" smtClean="0">
                <a:solidFill>
                  <a:schemeClr val="bg1"/>
                </a:solidFill>
              </a:rPr>
              <a:t>н</a:t>
            </a:r>
            <a:r>
              <a:rPr lang="ru-RU" sz="4000" b="1" i="1" dirty="0" smtClean="0">
                <a:solidFill>
                  <a:schemeClr val="bg1"/>
                </a:solidFill>
              </a:rPr>
              <a:t> и е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3954" y="587878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</a:rPr>
              <a:t>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2425" y="49411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22425" y="5049962"/>
            <a:ext cx="301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Выполнила 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методист Н.В.  Мочалова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0"/>
            <a:ext cx="550069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Эффекты «</a:t>
            </a:r>
            <a:r>
              <a:rPr lang="ru-RU" b="1" i="1" u="sng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трэша</a:t>
            </a:r>
            <a:r>
              <a:rPr lang="ru-RU" b="1" i="1" u="sng" dirty="0"/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142984"/>
            <a:ext cx="4276724" cy="5715016"/>
          </a:xfrm>
          <a:solidFill>
            <a:srgbClr val="7030A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r">
              <a:buNone/>
            </a:pP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Трэш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— это мусор на экране. Ненормальные, изуродованные, просто неэстетичные люди, редкие, но пугающие события.</a:t>
            </a:r>
          </a:p>
          <a:p>
            <a:pPr algn="r">
              <a:buNone/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</a:p>
          <a:p>
            <a:pPr algn="r">
              <a:buNone/>
            </a:pP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Дети приучаются к поверхностному восприятию жизни, становятся пассивными и интеллектуально ленивыми.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TV-Violence-Image-1024x852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761" y="0"/>
            <a:ext cx="4121239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u="sng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делать?</a:t>
            </a:r>
            <a:r>
              <a:rPr lang="ru-RU" b="1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dirty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839200" cy="5429264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Дети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3-6 лет – не больше 20 минут в день. Различать, где реальное, а где воображаемое, детям трудно до 7 лет.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Школьникам 6-11 лет –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больше 40 минут.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Подросткам с 11-14 лет –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1 часа .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 14-18 лет  - 2 часа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why_screen_time_can_hurt_your_child_7839769444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75376" y="3416808"/>
            <a:ext cx="3468624" cy="3441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.17229539389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4071934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1934" y="428604"/>
            <a:ext cx="471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Психологические эффекты телевидения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500174"/>
            <a:ext cx="428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ВЫ задумывались над своими привязанностями к телевидению и его персонажам. Нас связывают с телевидением фокусы, обманки, перевертыши, солнечные зайчики, которые ученые называют эффектами (воздействиями) телевидения. Особенно эти эффекты влияют на детскую психику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643832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43338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582" y="0"/>
            <a:ext cx="5205418" cy="838200"/>
          </a:xfrm>
        </p:spPr>
        <p:txBody>
          <a:bodyPr>
            <a:normAutofit/>
          </a:bodyPr>
          <a:lstStyle/>
          <a:p>
            <a:pPr algn="r"/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 </a:t>
            </a:r>
            <a:r>
              <a:rPr lang="ru-RU" sz="3200" b="1" i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Запретного плода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214422"/>
            <a:ext cx="4348162" cy="564357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400" b="1" dirty="0"/>
              <a:t>Столько бы мы не разоблачали телевидение, не раскрывали секреты иллюзий, вера в иллюзорный придуманный мир пересилит все наши усилия. Хотим мы этого или не хотим, но своими возгласами негодования или призывами выключить телевизор, мы  только стимулируем интерес ребенка. </a:t>
            </a:r>
            <a:r>
              <a:rPr lang="ru-RU" sz="4500" b="1" dirty="0"/>
              <a:t>Срабатывает</a:t>
            </a:r>
            <a:r>
              <a:rPr lang="ru-RU" sz="3400" b="1" dirty="0"/>
              <a:t> эффект запретного плода. Эффект белой обезьяны. Как только получаешь команду не думать о белой обезьяне, как сознание включается на полную. Сигнал об опасности активизирует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.jp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Эффект «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</a:rPr>
              <a:t>Тамагочи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115328" cy="542926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Как </a:t>
            </a:r>
            <a:r>
              <a:rPr lang="ru-RU" sz="2400" b="1" i="1" dirty="0">
                <a:solidFill>
                  <a:srgbClr val="002060"/>
                </a:solidFill>
              </a:rPr>
              <a:t>маленькая электронная игрушка, телевизор теряет свою сущность, если его систематически не включать. Точно так же неясно, как, то ли быстро формируется привыкание к его голосу, то ли быстро формируется страх, что он без нас может угаснуть, сникнуть, засохнуть, но между зрителем и телевизором возникает что-то вроде простой первородной связи — как </a:t>
            </a:r>
            <a:r>
              <a:rPr lang="ru-RU" sz="2800" b="1" i="1" dirty="0">
                <a:solidFill>
                  <a:srgbClr val="002060"/>
                </a:solidFill>
              </a:rPr>
              <a:t>между матерью и ребенком.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338770" cy="8382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Эффекты «воспитания».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614866" cy="55721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smtClean="0"/>
              <a:t>Эмоциональный </a:t>
            </a:r>
            <a:r>
              <a:rPr lang="ru-RU" sz="2000" b="1" dirty="0"/>
              <a:t>фон восприятия </a:t>
            </a:r>
            <a:r>
              <a:rPr lang="ru-RU" sz="2000" b="1" dirty="0" err="1"/>
              <a:t>ТВ-программ</a:t>
            </a:r>
            <a:r>
              <a:rPr lang="ru-RU" sz="2000" b="1" dirty="0"/>
              <a:t> закладывается в детстве</a:t>
            </a:r>
            <a:r>
              <a:rPr lang="ru-RU" sz="2000" b="1" dirty="0" smtClean="0"/>
              <a:t>. ВАМ пихали </a:t>
            </a:r>
            <a:r>
              <a:rPr lang="ru-RU" sz="2000" b="1" dirty="0"/>
              <a:t>кашу в рот под включенный телевизор. Пока ребенок отвлекается, быстро натолкать ему еду. И что? В итоге телевидение так и останется для ребенка фоном для насильственного поедания пищи. Условные рефлексы вырабатываются очень быстро, и если вы завтракаете, обедаете и ужинаете под телевизор, то ваш организм очень быстро свяжет просмотр телепередач с потреблением пищи. </a:t>
            </a:r>
          </a:p>
        </p:txBody>
      </p:sp>
      <p:pic>
        <p:nvPicPr>
          <p:cNvPr id="6" name="Рисунок 5" descr="о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142985"/>
            <a:ext cx="4143372" cy="5715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692948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Эффект «Зеркала», влияния проекции своего собственного «</a:t>
            </a:r>
            <a:r>
              <a:rPr lang="ru-RU" b="1" i="1" u="sng" dirty="0" smtClean="0">
                <a:solidFill>
                  <a:srgbClr val="C00000"/>
                </a:solidFill>
              </a:rPr>
              <a:t>Я</a:t>
            </a:r>
            <a:r>
              <a:rPr lang="ru-RU" i="1" dirty="0" smtClean="0">
                <a:solidFill>
                  <a:srgbClr val="C00000"/>
                </a:solidFill>
              </a:rPr>
              <a:t>».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848724" cy="4525963"/>
          </a:xfrm>
        </p:spPr>
        <p:txBody>
          <a:bodyPr anchor="t"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Подростки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, которые, в силу возраста, настроены на поиск своего идеального, звездного «Я», отказываются признавать свое сходство с родными и близкими, но вы не найдете лучшего комплимента, чем указать на их сходство с героем сериала или одичавшим участником «Дома-2».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т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4077A"/>
                </a:solidFill>
              </a:rPr>
              <a:t>Эффект «лотерейного выигрыша</a:t>
            </a:r>
            <a:r>
              <a:rPr lang="ru-RU" b="1" dirty="0" smtClean="0"/>
              <a:t>».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214422"/>
          <a:ext cx="86868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Эффекты «усиления пола</a:t>
            </a:r>
            <a:r>
              <a:rPr lang="ru-RU" b="1" dirty="0" smtClean="0"/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43116"/>
            <a:ext cx="8686800" cy="47148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Многие </a:t>
            </a:r>
            <a:r>
              <a:rPr lang="ru-RU" dirty="0"/>
              <a:t>дети не очень уверены в себе, а телевидение как бы говорит: «Да! Давай! Ты такой крутой! Ну же! Мы знаем, что ты — звезда!» Что-то в этом духе. Ребенку не удается отрешиться от своего пола. Поэтому всякая девочка мечтает быть </a:t>
            </a:r>
            <a:r>
              <a:rPr lang="ru-RU" dirty="0" err="1"/>
              <a:t>супер-женщиной</a:t>
            </a:r>
            <a:r>
              <a:rPr lang="ru-RU" dirty="0"/>
              <a:t>, а </a:t>
            </a:r>
            <a:r>
              <a:rPr lang="ru-RU" dirty="0" smtClean="0"/>
              <a:t>мальчик </a:t>
            </a:r>
            <a:r>
              <a:rPr lang="ru-RU" dirty="0"/>
              <a:t>— суперменом</a:t>
            </a:r>
            <a:r>
              <a:rPr lang="ru-RU" dirty="0" smtClean="0"/>
              <a:t>. Просто </a:t>
            </a:r>
            <a:r>
              <a:rPr lang="ru-RU" dirty="0" err="1" smtClean="0"/>
              <a:t>сверх-человеком</a:t>
            </a:r>
            <a:r>
              <a:rPr lang="ru-RU" dirty="0" smtClean="0"/>
              <a:t>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л.jpg"/>
          <p:cNvPicPr>
            <a:picLocks noChangeAspect="1"/>
          </p:cNvPicPr>
          <p:nvPr/>
        </p:nvPicPr>
        <p:blipFill>
          <a:blip r:embed="rId2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/>
              <a:t/>
            </a:r>
            <a:br>
              <a:rPr lang="ru-RU" sz="3600" b="1" i="1" u="sng" dirty="0" smtClean="0"/>
            </a:br>
            <a:r>
              <a:rPr lang="ru-RU" sz="3600" b="1" i="1" u="sng" dirty="0"/>
              <a:t/>
            </a:r>
            <a:br>
              <a:rPr lang="ru-RU" sz="3600" b="1" i="1" u="sng" dirty="0"/>
            </a:br>
            <a:r>
              <a:rPr lang="ru-RU" sz="3600" b="1" i="1" u="sng" dirty="0" smtClean="0"/>
              <a:t>Эффекты </a:t>
            </a:r>
            <a:r>
              <a:rPr lang="ru-RU" sz="3600" b="1" i="1" u="sng" dirty="0"/>
              <a:t>«усиления интеллекта».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53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604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Эффект «Запретного плода</vt:lpstr>
      <vt:lpstr>Эффект «Тамагочи».</vt:lpstr>
      <vt:lpstr>Эффекты «воспитания».</vt:lpstr>
      <vt:lpstr>Эффект «Зеркала», влияния проекции своего собственного «Я».</vt:lpstr>
      <vt:lpstr>Эффект «лотерейного выигрыша». </vt:lpstr>
      <vt:lpstr>Эффекты «усиления пола».</vt:lpstr>
      <vt:lpstr>  Эффекты «усиления интеллекта».   </vt:lpstr>
      <vt:lpstr>Эффекты «трэша».</vt:lpstr>
      <vt:lpstr>Что делать?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22</cp:revision>
  <dcterms:created xsi:type="dcterms:W3CDTF">2015-11-24T23:14:22Z</dcterms:created>
  <dcterms:modified xsi:type="dcterms:W3CDTF">2017-12-11T01:37:53Z</dcterms:modified>
</cp:coreProperties>
</file>